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microsoft.com/office/2016/11/relationships/changesInfo" Target="changesInfos/changesInfo1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Efem" userId="a38e7fc8e17315ad" providerId="LiveId" clId="{681AC1D9-7D16-3B92-8112-38C07804A8FA}"/>
    <pc:docChg chg="custSel modSld">
      <pc:chgData name="Richard Efem" userId="a38e7fc8e17315ad" providerId="LiveId" clId="{681AC1D9-7D16-3B92-8112-38C07804A8FA}" dt="2026-08-17T05:13:54.812" v="137" actId="20577"/>
      <pc:docMkLst>
        <pc:docMk/>
      </pc:docMkLst>
      <pc:sldChg chg="addSp delSp modSp mod">
        <pc:chgData name="Richard Efem" userId="a38e7fc8e17315ad" providerId="LiveId" clId="{681AC1D9-7D16-3B92-8112-38C07804A8FA}" dt="2026-08-17T05:13:54.812" v="137" actId="20577"/>
        <pc:sldMkLst>
          <pc:docMk/>
          <pc:sldMk cId="0" sldId="256"/>
        </pc:sldMkLst>
        <pc:spChg chg="del">
          <ac:chgData name="Richard Efem" userId="a38e7fc8e17315ad" providerId="LiveId" clId="{681AC1D9-7D16-3B92-8112-38C07804A8FA}" dt="2026-08-17T05:08:34.776" v="0" actId="478"/>
          <ac:spMkLst>
            <pc:docMk/>
            <pc:sldMk cId="0" sldId="256"/>
            <ac:spMk id="5" creationId="{00000000-0000-0000-0000-000000000000}"/>
          </ac:spMkLst>
        </pc:spChg>
        <pc:spChg chg="add mod">
          <ac:chgData name="Richard Efem" userId="a38e7fc8e17315ad" providerId="LiveId" clId="{681AC1D9-7D16-3B92-8112-38C07804A8FA}" dt="2026-08-17T05:13:54.812" v="137" actId="20577"/>
          <ac:spMkLst>
            <pc:docMk/>
            <pc:sldMk cId="0" sldId="256"/>
            <ac:spMk id="6" creationId="{799B1634-8D20-7EC9-D359-6C70C95C8782}"/>
          </ac:spMkLst>
        </pc:spChg>
      </pc:sldChg>
      <pc:sldChg chg="modSp mod">
        <pc:chgData name="Richard Efem" userId="a38e7fc8e17315ad" providerId="LiveId" clId="{681AC1D9-7D16-3B92-8112-38C07804A8FA}" dt="2026-08-17T05:12:17.052" v="67" actId="1576"/>
        <pc:sldMkLst>
          <pc:docMk/>
          <pc:sldMk cId="0" sldId="270"/>
        </pc:sldMkLst>
        <pc:spChg chg="mod">
          <ac:chgData name="Richard Efem" userId="a38e7fc8e17315ad" providerId="LiveId" clId="{681AC1D9-7D16-3B92-8112-38C07804A8FA}" dt="2026-08-17T05:11:09.183" v="64" actId="1076"/>
          <ac:spMkLst>
            <pc:docMk/>
            <pc:sldMk cId="0" sldId="270"/>
            <ac:spMk id="3" creationId="{00000000-0000-0000-0000-000000000000}"/>
          </ac:spMkLst>
        </pc:spChg>
        <pc:spChg chg="mod">
          <ac:chgData name="Richard Efem" userId="a38e7fc8e17315ad" providerId="LiveId" clId="{681AC1D9-7D16-3B92-8112-38C07804A8FA}" dt="2026-08-17T05:12:17.052" v="67" actId="1576"/>
          <ac:spMkLst>
            <pc:docMk/>
            <pc:sldMk cId="0" sldId="270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2248D9-1ECC-8A4C-9C03-DD2F1529ED17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63EC6E-BE84-E043-A2B2-FD4F38D82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89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Welcome. This session covers how to be an effective mentee in the NYSAFP Resident Mentorship Program. Core message: mentorship is a skill, and the mentee — not the mentor — determines most of the value of the relationship.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the roles clearly. The single most common mentorship failure is the mentee waiting to be mentored. In this program, the mentee owns logistics by design — that is what makes attendings able to say yes.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numbers come from the formal program proposal. Emphasize: six meetings is deliberately achievable. The mentee schedules all of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four questions come directly from the program's mentee guide. Answers can change over the year — the point is arriving with a starting point, not a life plan.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the email. Note the elements: identifies self, names one specific interest, proposes three concrete times spanning different days/hours, commits to sending the invite.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open-core-close structure keeps meetings from drifting into pleasant but empty catch-ups. The follow-up email is the highest-leverage 5 minutes in the entire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column's last question matters most: mentors' networks are their most valuable asset, and most mentees never ask. A warm introduction is often worth more than an hour of advice.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the loop is the difference between a transaction and a relationship. It is also what generates the specific feedback the program passes back to mentors in appreciation messages.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mirrors the annual calendar in the formal program proposal. Note the April–May row: mentees drive Mentor of the Year nominations — if your mentor showed up for you, put it in writing.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Normalize problems. The program's 90-day check-in and pulse surveys exist to surface these, but mentees should not wait for a survey.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the tradition. Today's mentees are the mentor pool of 2029–2030. The single best predictor of becoming a mentor is having been a well-mentored mentee.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Recap slide. Leave this up during Q&amp;A. Point residents to the coordinator contact and the intake/re-enrollment links.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fp@nysafp.org" TargetMode="External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37160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B98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NYSAFP RESIDENT MENTORSHIP PROGRAM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640080" y="1783080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Be a Great Mentee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640080" y="2834640"/>
            <a:ext cx="7132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C9D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the most from your mentor — and giving the relationship a reason to last</a:t>
            </a:r>
            <a:endParaRPr lang="en-US" sz="17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9B1634-8D20-7EC9-D359-6C70C95C8782}"/>
              </a:ext>
            </a:extLst>
          </p:cNvPr>
          <p:cNvSpPr txBox="1"/>
          <p:nvPr/>
        </p:nvSpPr>
        <p:spPr>
          <a:xfrm>
            <a:off x="640080" y="456844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Richard </a:t>
            </a:r>
            <a:r>
              <a:rPr lang="en-US" dirty="0" err="1"/>
              <a:t>Efem</a:t>
            </a:r>
            <a:r>
              <a:rPr lang="en-US"/>
              <a:t> MD,  MBA 2026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PREMISE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Being a Mentee Is a Skill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234440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residents who get the most from mentorship are not the most accomplished — they are the most intentional. Your mentor brings perspective, honesty, and a network. You bring everything else.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2560320" cy="2377440"/>
          </a:xfrm>
          <a:prstGeom prst="roundRect">
            <a:avLst>
              <a:gd name="adj" fmla="val 2308"/>
            </a:avLst>
          </a:prstGeom>
          <a:solidFill>
            <a:srgbClr val="E8F0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13232" y="2167128"/>
            <a:ext cx="22311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E5A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mentor's job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713232" y="2487168"/>
            <a:ext cx="223113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Perspective on decisions you have not faced yet.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Honest reactions, not homework assignments.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Doors: introductions and sponsorship.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91840" y="2057400"/>
            <a:ext cx="2560320" cy="2377440"/>
          </a:xfrm>
          <a:prstGeom prst="roundRect">
            <a:avLst>
              <a:gd name="adj" fmla="val 2308"/>
            </a:avLst>
          </a:prstGeom>
          <a:solidFill>
            <a:srgbClr val="E5F3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456432" y="2167128"/>
            <a:ext cx="22311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job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3456432" y="2487168"/>
            <a:ext cx="223113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 every meeting: schedule it, prepare it, follow up on it.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real questions and real decisions.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the loop when advice lands.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035040" y="2057400"/>
            <a:ext cx="2560320" cy="2377440"/>
          </a:xfrm>
          <a:prstGeom prst="roundRect">
            <a:avLst>
              <a:gd name="adj" fmla="val 2308"/>
            </a:avLst>
          </a:prstGeom>
          <a:solidFill>
            <a:srgbClr val="FBF5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199632" y="2167128"/>
            <a:ext cx="22311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B98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program's job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199632" y="2487168"/>
            <a:ext cx="223113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well-fit match.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clear calendar and check-ins.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if anything stalls — rematching is a normal program function, not a failure.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STRUCTURE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Year, By the Numbers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901952" cy="2834640"/>
          </a:xfrm>
          <a:prstGeom prst="roundRect">
            <a:avLst>
              <a:gd name="adj" fmla="val 2885"/>
            </a:avLst>
          </a:prstGeom>
          <a:solidFill>
            <a:srgbClr val="E5F3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658368" y="2286000"/>
            <a:ext cx="16824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meetings per year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85800" y="2788920"/>
            <a:ext cx="16276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45–60 minutes, every other month, October through June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633472" y="1371600"/>
            <a:ext cx="1901952" cy="2834640"/>
          </a:xfrm>
          <a:prstGeom prst="roundRect">
            <a:avLst>
              <a:gd name="adj" fmla="val 2885"/>
            </a:avLst>
          </a:prstGeom>
          <a:solidFill>
            <a:srgbClr val="E8F0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633472" y="160020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wks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2743200" y="2286000"/>
            <a:ext cx="16824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make first contact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770632" y="2788920"/>
            <a:ext cx="16276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email your mentor within two weeks of the introduction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718304" y="1371600"/>
            <a:ext cx="1901952" cy="2834640"/>
          </a:xfrm>
          <a:prstGeom prst="roundRect">
            <a:avLst>
              <a:gd name="adj" fmla="val 2885"/>
            </a:avLst>
          </a:prstGeom>
          <a:solidFill>
            <a:srgbClr val="E5F3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718304" y="160020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min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4828032" y="2286000"/>
            <a:ext cx="16824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prep per meeting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855464" y="2788920"/>
            <a:ext cx="16276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question, a decision in progress, or an update on prior advice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03136" y="1371600"/>
            <a:ext cx="1901952" cy="2834640"/>
          </a:xfrm>
          <a:prstGeom prst="roundRect">
            <a:avLst>
              <a:gd name="adj" fmla="val 2885"/>
            </a:avLst>
          </a:prstGeom>
          <a:solidFill>
            <a:srgbClr val="E8F0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803136" y="1600200"/>
            <a:ext cx="1901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~10 hrs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6912864" y="2286000"/>
            <a:ext cx="16824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for the year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940296" y="2788920"/>
            <a:ext cx="16276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Sized to survive night float, ICU months, and interview season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48640" y="44348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8A8F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program sets the floor, not the ceiling — pairs who want more contact are free to take it.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E5A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82880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B98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1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224028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You Meet: Know What You Want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40080" y="32461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C9D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mentor cannot help you find direction if you do not offer a starting point.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1  ·  PREPARATION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20-Minute Exercise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your first call, write short answers to four questions: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746504"/>
            <a:ext cx="457200" cy="457200"/>
          </a:xfrm>
          <a:prstGeom prst="ellipse">
            <a:avLst/>
          </a:prstGeom>
          <a:solidFill>
            <a:srgbClr val="1F7A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17465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234440" y="1691640"/>
            <a:ext cx="7315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one thing I want to accomplish in family medicine in the next 12 months?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459736"/>
            <a:ext cx="457200" cy="457200"/>
          </a:xfrm>
          <a:prstGeom prst="ellipse">
            <a:avLst/>
          </a:prstGeom>
          <a:solidFill>
            <a:srgbClr val="1F7A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48640" y="24597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234440" y="2404872"/>
            <a:ext cx="7315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decision am I currently avoiding or unsure about? (Fellowship? Setting? Location?)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3172968"/>
            <a:ext cx="457200" cy="457200"/>
          </a:xfrm>
          <a:prstGeom prst="ellipse">
            <a:avLst/>
          </a:prstGeom>
          <a:solidFill>
            <a:srgbClr val="1F7A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48640" y="31729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234440" y="3118104"/>
            <a:ext cx="7315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I want from this mentor specifically — advice, connections, a sounding board, honesty?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3886200"/>
            <a:ext cx="457200" cy="457200"/>
          </a:xfrm>
          <a:prstGeom prst="ellipse">
            <a:avLst/>
          </a:prstGeom>
          <a:solidFill>
            <a:srgbClr val="1F7A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48640" y="3886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234440" y="3831336"/>
            <a:ext cx="73152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make this year of mentorship a success, in one sentence?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2  ·  FIRST CONTACT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Email (Within Two Weeks)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Short, professional, and specific. Propose times — never ask 'when works for you?'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645920"/>
            <a:ext cx="5212080" cy="3063240"/>
          </a:xfrm>
          <a:prstGeom prst="roundRect">
            <a:avLst>
              <a:gd name="adj" fmla="val 1791"/>
            </a:avLst>
          </a:prstGeom>
          <a:solidFill>
            <a:srgbClr val="F2F4F7"/>
          </a:solidFill>
          <a:ln w="12700">
            <a:solidFill>
              <a:srgbClr val="D5DAE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1828800"/>
            <a:ext cx="4754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Subject: </a:t>
            </a:r>
            <a:r>
              <a:rPr lang="en-US" sz="11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Introductory call — NYSAFP mentorship
Dear Dr. [Name],
I'm delighted to be matched with you through the NYSAFP mentorship program. I'm a PGY-[X] at [program], and this year I'm working through [one specific thing].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a 30-minute call work on [Tue 7pm], [Thu 12:30], or [Sat 10am]? I'll send a calendar invite once you pick.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for making time for this.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989320" y="164592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5F3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153912" y="1755648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three times?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6153912" y="2075688"/>
            <a:ext cx="22768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reply closes the loop. Every 'what works for you?' adds a week of back-and-forth.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989320" y="324612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FBF5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153912" y="3355848"/>
            <a:ext cx="2276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B98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confirm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153912" y="3675888"/>
            <a:ext cx="22768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 the invite the same day and reconfirm the day before. You own the logistics — always.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E5A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82880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B98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STEPS 3–5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224028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Room: Make the Hour Count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40080" y="32461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C9D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Sixty minutes of mentor time deserves twenty minutes of your preparation.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3  ·  EVERY MEETING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Anatomy of a Great Mentorship Meeting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2103120" cy="914400"/>
          </a:xfrm>
          <a:prstGeom prst="roundRect">
            <a:avLst>
              <a:gd name="adj" fmla="val 6000"/>
            </a:avLst>
          </a:prstGeom>
          <a:solidFill>
            <a:srgbClr val="E5F3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37160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 (5 min)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880360" y="1444752"/>
            <a:ext cx="5715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on what happened since last time — especially anything you did with their advice.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423160"/>
            <a:ext cx="2103120" cy="914400"/>
          </a:xfrm>
          <a:prstGeom prst="roundRect">
            <a:avLst>
              <a:gd name="adj" fmla="val 6000"/>
            </a:avLst>
          </a:prstGeom>
          <a:solidFill>
            <a:srgbClr val="E8F0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48640" y="242316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E5A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 (35–45 min)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880360" y="2496312"/>
            <a:ext cx="5715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real question or live decision. 'I'm choosing between X and Y and here's what I'm weighing' beats 'any advice?' every time.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474720"/>
            <a:ext cx="2103120" cy="914400"/>
          </a:xfrm>
          <a:prstGeom prst="roundRect">
            <a:avLst>
              <a:gd name="adj" fmla="val 6000"/>
            </a:avLst>
          </a:prstGeom>
          <a:solidFill>
            <a:srgbClr val="FBF5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48640" y="347472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B98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 (5 min)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880360" y="3547872"/>
            <a:ext cx="5715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 your next step out loud, confirm roughly when you'll meet next, and say thank you.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48640" y="457200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8A8F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Within 24 hours: a two-line follow-up email — what you took away, what you'll do next.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4  ·  THE QUESTIONS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Questions Only Your Mentor Can Answer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325880"/>
            <a:ext cx="3931920" cy="3291840"/>
          </a:xfrm>
          <a:prstGeom prst="roundRect">
            <a:avLst>
              <a:gd name="adj" fmla="val 1667"/>
            </a:avLst>
          </a:prstGeom>
          <a:solidFill>
            <a:srgbClr val="FBED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3232" y="1435608"/>
            <a:ext cx="36027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B050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Wastes the hour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13232" y="1755648"/>
            <a:ext cx="3602736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Things Google answers ('What does a sports med fellowship involve?')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Yes/no questions with no stakes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'Any advice for me?' — makes the mentor do your thinking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Only ever talking when you need something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663440" y="1325880"/>
            <a:ext cx="3931920" cy="3291840"/>
          </a:xfrm>
          <a:prstGeom prst="roundRect">
            <a:avLst>
              <a:gd name="adj" fmla="val 1667"/>
            </a:avLst>
          </a:prstGeom>
          <a:solidFill>
            <a:srgbClr val="E5F3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828032" y="1435608"/>
            <a:ext cx="36027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Earns the hour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828032" y="1755648"/>
            <a:ext cx="3602736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'How did you actually decide between X and Y?'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'Here's my read on this contract clause — what am I missing?'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'What do residents underestimate about your kind of practice?'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'Who else should I be talking to — and would you introduce me?'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5  ·  THE MULTIPLIER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Every Loop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23444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Nothing sustains a mentor's investment like seeing it matter. When you act on advice or an introduction, report back — every time.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1920240" cy="1554480"/>
          </a:xfrm>
          <a:prstGeom prst="roundRect">
            <a:avLst>
              <a:gd name="adj" fmla="val 3529"/>
            </a:avLst>
          </a:prstGeom>
          <a:solidFill>
            <a:srgbClr val="E8F0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67512" y="2212848"/>
            <a:ext cx="1682496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Mentor gives advice or makes an introduction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432304" y="2606040"/>
            <a:ext cx="274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8A8F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2670048" y="2103120"/>
            <a:ext cx="1920240" cy="1554480"/>
          </a:xfrm>
          <a:prstGeom prst="roundRect">
            <a:avLst>
              <a:gd name="adj" fmla="val 3529"/>
            </a:avLst>
          </a:prstGeom>
          <a:solidFill>
            <a:srgbClr val="E8F0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788920" y="2212848"/>
            <a:ext cx="1682496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act on it (or decide not to — that counts too)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53712" y="2606040"/>
            <a:ext cx="274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8A8F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4791456" y="2103120"/>
            <a:ext cx="1920240" cy="1554480"/>
          </a:xfrm>
          <a:prstGeom prst="roundRect">
            <a:avLst>
              <a:gd name="adj" fmla="val 3529"/>
            </a:avLst>
          </a:prstGeom>
          <a:solidFill>
            <a:srgbClr val="E8F0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910328" y="2212848"/>
            <a:ext cx="1682496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tell them what happened, in two lines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675120" y="2606040"/>
            <a:ext cx="274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8A8F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912864" y="2103120"/>
            <a:ext cx="1920240" cy="1554480"/>
          </a:xfrm>
          <a:prstGeom prst="roundRect">
            <a:avLst>
              <a:gd name="adj" fmla="val 3529"/>
            </a:avLst>
          </a:prstGeom>
          <a:solidFill>
            <a:srgbClr val="FBF5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031736" y="2212848"/>
            <a:ext cx="1682496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Mentor invests more next time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48640" y="39776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2E5A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“Dr. K — I used your framing in my interview yesterday and it changed the whole conversation. Thank you.”  That text costs 30 seconds and is worth a year of goodwill.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E5A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82880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B98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STEPS 6–7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224028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 It — and Pay It Forward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40080" y="32461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C9D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program calendar carries you; your habits carry the relationship.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6  ·  THE CALENDAR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Year at a Glance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298448"/>
            <a:ext cx="1371600" cy="475488"/>
          </a:xfrm>
          <a:prstGeom prst="roundRect">
            <a:avLst>
              <a:gd name="adj" fmla="val 9615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2057400" y="1298448"/>
            <a:ext cx="6537960" cy="475488"/>
          </a:xfrm>
          <a:prstGeom prst="roundRect">
            <a:avLst>
              <a:gd name="adj" fmla="val 9615"/>
            </a:avLst>
          </a:prstGeom>
          <a:solidFill>
            <a:srgbClr val="E8F0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240280" y="1298448"/>
            <a:ext cx="6217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 email → you make first contact within 2 weeks → intro call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48640" y="1865376"/>
            <a:ext cx="1371600" cy="475488"/>
          </a:xfrm>
          <a:prstGeom prst="roundRect">
            <a:avLst>
              <a:gd name="adj" fmla="val 9615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48640" y="1865376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2057400" y="1865376"/>
            <a:ext cx="6537960" cy="475488"/>
          </a:xfrm>
          <a:prstGeom prst="roundRect">
            <a:avLst>
              <a:gd name="adj" fmla="val 9615"/>
            </a:avLst>
          </a:prstGeom>
          <a:solidFill>
            <a:srgbClr val="F2F4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240280" y="1865376"/>
            <a:ext cx="6217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full meeting; complete your one-page Mentorship Agreement together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2432304"/>
            <a:ext cx="1371600" cy="475488"/>
          </a:xfrm>
          <a:prstGeom prst="roundRect">
            <a:avLst>
              <a:gd name="adj" fmla="val 9615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243230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DEC–JAN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2057400" y="2432304"/>
            <a:ext cx="6537960" cy="475488"/>
          </a:xfrm>
          <a:prstGeom prst="roundRect">
            <a:avLst>
              <a:gd name="adj" fmla="val 9615"/>
            </a:avLst>
          </a:prstGeom>
          <a:solidFill>
            <a:srgbClr val="E8F0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240280" y="2432304"/>
            <a:ext cx="6217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Meeting 2  ·  90-day program check-in (2 questions, 2 minutes)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48640" y="2999232"/>
            <a:ext cx="1371600" cy="475488"/>
          </a:xfrm>
          <a:prstGeom prst="roundRect">
            <a:avLst>
              <a:gd name="adj" fmla="val 9615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48640" y="2999232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FEB–MAR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2057400" y="2999232"/>
            <a:ext cx="6537960" cy="475488"/>
          </a:xfrm>
          <a:prstGeom prst="roundRect">
            <a:avLst>
              <a:gd name="adj" fmla="val 9615"/>
            </a:avLst>
          </a:prstGeom>
          <a:solidFill>
            <a:srgbClr val="F2F4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2240280" y="2999232"/>
            <a:ext cx="6217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Meeting 3 — in person at Winter Weekend if you can  ·  mid-year pulse survey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3566160"/>
            <a:ext cx="1371600" cy="475488"/>
          </a:xfrm>
          <a:prstGeom prst="roundRect">
            <a:avLst>
              <a:gd name="adj" fmla="val 9615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48640" y="356616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APR–MAY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2057400" y="3566160"/>
            <a:ext cx="6537960" cy="475488"/>
          </a:xfrm>
          <a:prstGeom prst="roundRect">
            <a:avLst>
              <a:gd name="adj" fmla="val 9615"/>
            </a:avLst>
          </a:prstGeom>
          <a:solidFill>
            <a:srgbClr val="E8F0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2240280" y="3566160"/>
            <a:ext cx="6217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Meeting 4–5  ·  Mentor of the Year nominations open — nominate yours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4133088"/>
            <a:ext cx="1371600" cy="475488"/>
          </a:xfrm>
          <a:prstGeom prst="roundRect">
            <a:avLst>
              <a:gd name="adj" fmla="val 9615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48640" y="4133088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JUN–JUL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2057400" y="4133088"/>
            <a:ext cx="6537960" cy="475488"/>
          </a:xfrm>
          <a:prstGeom prst="roundRect">
            <a:avLst>
              <a:gd name="adj" fmla="val 9615"/>
            </a:avLst>
          </a:prstGeom>
          <a:solidFill>
            <a:srgbClr val="F2F4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2240280" y="4133088"/>
            <a:ext cx="6217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Meeting 6 / closing conversation  ·  end-of-year survey  ·  continue or re-enroll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REALITY CHECK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It Stalls (It Sometimes Does)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325880"/>
            <a:ext cx="3931920" cy="1600200"/>
          </a:xfrm>
          <a:prstGeom prst="roundRect">
            <a:avLst>
              <a:gd name="adj" fmla="val 3429"/>
            </a:avLst>
          </a:prstGeom>
          <a:solidFill>
            <a:srgbClr val="E8F0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3232" y="1435608"/>
            <a:ext cx="36027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E5A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Scheduling died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13232" y="1755648"/>
            <a:ext cx="36027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Almost always logistics, not rejection. Send three new times today. If two attempts go unanswered, tell the coordinator — nudging is their job, not yours.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663440" y="1325880"/>
            <a:ext cx="3931920" cy="1600200"/>
          </a:xfrm>
          <a:prstGeom prst="roundRect">
            <a:avLst>
              <a:gd name="adj" fmla="val 3429"/>
            </a:avLst>
          </a:prstGeom>
          <a:solidFill>
            <a:srgbClr val="E5F3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828032" y="1435608"/>
            <a:ext cx="36027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fit is wrong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828032" y="1755648"/>
            <a:ext cx="36027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interests, mismatched styles — it happens. Tell the coordinator honestly. Rematching is a normal program function and nobody is blamed.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48640" y="3063240"/>
            <a:ext cx="3931920" cy="1600200"/>
          </a:xfrm>
          <a:prstGeom prst="roundRect">
            <a:avLst>
              <a:gd name="adj" fmla="val 3429"/>
            </a:avLst>
          </a:prstGeom>
          <a:solidFill>
            <a:srgbClr val="FBF5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13232" y="3172968"/>
            <a:ext cx="36027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B98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You're overwhelmed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713232" y="3493008"/>
            <a:ext cx="36027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Night float and interview season are real. Say so — a mentor who trained in this specialty will understand. Shrink the meeting, don't ghost it.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3063240"/>
            <a:ext cx="3931920" cy="1600200"/>
          </a:xfrm>
          <a:prstGeom prst="roundRect">
            <a:avLst>
              <a:gd name="adj" fmla="val 3429"/>
            </a:avLst>
          </a:prstGeom>
          <a:solidFill>
            <a:srgbClr val="F2F4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828032" y="3172968"/>
            <a:ext cx="36027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rule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4828032" y="3493008"/>
            <a:ext cx="36027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Silence is the only true failure mode. Every other problem — scheduling, fit, workload — is solvable the moment you say it out loud.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7  ·  THE TRADITION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Thank You — Loudly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325880"/>
            <a:ext cx="3931920" cy="3200400"/>
          </a:xfrm>
          <a:prstGeom prst="roundRect">
            <a:avLst>
              <a:gd name="adj" fmla="val 1714"/>
            </a:avLst>
          </a:prstGeom>
          <a:solidFill>
            <a:srgbClr val="E5F3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3232" y="1435608"/>
            <a:ext cx="36027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7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year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13232" y="1755648"/>
            <a:ext cx="3602736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Thank your mentor directly, in specifics — what they did, what changed because of it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Nominate them for Mentor of the Year (April) — every nominee is told a resident put their name forward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Give real feedback in surveys: your words become the program's appreciation messages and Mentor Spotlights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663440" y="1325880"/>
            <a:ext cx="3931920" cy="3200400"/>
          </a:xfrm>
          <a:prstGeom prst="roundRect">
            <a:avLst>
              <a:gd name="adj" fmla="val 1714"/>
            </a:avLst>
          </a:prstGeom>
          <a:solidFill>
            <a:srgbClr val="FBF5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828032" y="1435608"/>
            <a:ext cx="36027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B98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few years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828032" y="1755648"/>
            <a:ext cx="3602736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Mentorship is how family medicine sustains itself — knowledge, wisdom, and heart passing between generations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Early-career attendings are the program's most valuable mentors: your job search and boards experience will be freshest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3A3F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When NYSAFP calls after graduation, say yes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B98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WHOLE TALK IN SEVEN LINES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1162436"/>
            <a:ext cx="7863840" cy="2978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0"/>
              </a:spcAft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 Know what you want before the first call — 20 minutes of writing.</a:t>
            </a:r>
            <a:endParaRPr lang="en-US" sz="155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 Make first contact within two weeks. Propose three times. Send the invite.</a:t>
            </a:r>
            <a:endParaRPr lang="en-US" sz="155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 You own every meeting: schedule, prepare, follow up within 24 hours.</a:t>
            </a:r>
            <a:endParaRPr lang="en-US" sz="155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 Ask questions only your mentor can answer — and ask for introductions.</a:t>
            </a:r>
            <a:endParaRPr lang="en-US" sz="155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 Close every loop. Report back when advice lands.</a:t>
            </a:r>
            <a:endParaRPr lang="en-US" sz="155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 If it stalls, say so. Silence is the only real failure mode.</a:t>
            </a:r>
            <a:endParaRPr lang="en-US" sz="155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 Say thank you loudly — then become a mentor yourself.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640080" y="44348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9D4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Questions, stalls, or rematch needs:  </a:t>
            </a:r>
            <a:r>
              <a:rPr lang="en-US" sz="1200" dirty="0">
                <a:solidFill>
                  <a:srgbClr val="C9D4E4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fp@nysafp.org</a:t>
            </a:r>
            <a:endParaRPr lang="en-US" sz="1200" dirty="0">
              <a:solidFill>
                <a:srgbClr val="C9D4E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Richard Efem</cp:lastModifiedBy>
  <cp:revision>4</cp:revision>
  <dcterms:created xsi:type="dcterms:W3CDTF">2026-07-19T13:07:18Z</dcterms:created>
  <dcterms:modified xsi:type="dcterms:W3CDTF">2026-08-17T05:13:55Z</dcterms:modified>
</cp:coreProperties>
</file>